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5" r:id="rId4"/>
    <p:sldId id="264" r:id="rId5"/>
    <p:sldId id="269" r:id="rId6"/>
    <p:sldId id="262" r:id="rId7"/>
    <p:sldId id="267" r:id="rId8"/>
    <p:sldId id="280" r:id="rId9"/>
    <p:sldId id="275" r:id="rId10"/>
    <p:sldId id="27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5D"/>
    <a:srgbClr val="EF4155"/>
    <a:srgbClr val="78997F"/>
    <a:srgbClr val="A20316"/>
    <a:srgbClr val="004018"/>
    <a:srgbClr val="007244"/>
    <a:srgbClr val="CE1C2E"/>
    <a:srgbClr val="E2B169"/>
    <a:srgbClr val="434C5C"/>
    <a:srgbClr val="EC02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41" autoAdjust="0"/>
    <p:restoredTop sz="96053"/>
  </p:normalViewPr>
  <p:slideViewPr>
    <p:cSldViewPr snapToGrid="0" snapToObjects="1">
      <p:cViewPr varScale="1">
        <p:scale>
          <a:sx n="86" d="100"/>
          <a:sy n="86" d="100"/>
        </p:scale>
        <p:origin x="4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E230C-29D2-7F40-B59C-B462E51B0234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DBADD-E0E9-1F4B-B0F7-2E9DD602B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2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DBADD-E0E9-1F4B-B0F7-2E9DD602BEC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619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DBADD-E0E9-1F4B-B0F7-2E9DD602BEC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490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B918A6-F504-6F4D-8A9B-E1C4FE8D39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047477-BA87-9F40-816F-8BEF0F9E08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69B881-F4FC-2F44-A00D-EF85A12F7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674454-E5DE-C643-B2D9-D60A9659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3870D-4183-0C47-92A5-43295826B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211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7255E-C49D-DD4E-A8DE-118C864EB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D94ACE-0CD6-CF49-8E97-6DBC737CD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794A61-0C02-B44E-ABB0-B21E6B94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166A2F-F3B7-DC47-B886-2BFB072E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273460-98F4-0446-8CA1-E959E9982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670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375C24-3836-C84B-AFB9-E3952A76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2559E4-AE9D-A24D-99B2-1D12C76A3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C16FBD-DE2E-644A-8AE8-41ECBAB21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E6CC89-AB4D-D84D-9F28-EAADE3F97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AD47DB-B63E-514D-84B7-7F48AB0FC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105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3305BE-D0E7-DF48-AD17-BDF127FE2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E97850-F958-004E-97D7-B59A6A4CBA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07CF12-9AB6-234A-ADF9-3AB272AC1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1BC074-AFA3-0948-8103-5EAA7930E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B20158-2681-5A43-A629-BAADF7A3D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DA5A87-E3BE-AA4F-9F74-1E53161F6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38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4235F-7160-0242-99A2-72951FA50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682237-7398-3445-A7DC-E9AA6CC90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445183-24F6-B145-8E44-D9AADF203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407125D-DDFA-9446-96C5-5C542E858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A6988D-0480-544A-A577-13AAA45CFD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C03EE3F-3341-3642-998C-E50B7D57F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CB196A2-087C-884C-B379-AA834B7A1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35297FF-74FA-9948-AB54-D6C7A6306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53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348CE-74B6-9640-A2B7-72E997B05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C2BFBE-BF5E-6C4A-8A14-A0918725E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D171A35-5F39-624C-9B45-F574F2AEF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C18EC8-10C1-054C-BBCE-B69101799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04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44C990-E831-A04A-B547-EA092B01D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1E61C84-C59C-7240-A940-60C207803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D60C7F-9929-C340-AF05-B87C484F8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715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024E2-E40C-3841-8408-2A85F2D25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372A52-A2ED-364C-B6C9-C3C0ACD4D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FCC239-8CAA-CF46-82E1-9FD246F4C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5DFD09-4D68-A744-8859-BF713BD7D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7BAA3B-80CC-424E-8A1A-B9E80ABD5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43200B-61F9-8D46-AA44-EC6A80D73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075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6E2E7-8CFE-8D40-BBB2-1A127CB43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A1B9FF6-909F-C848-AFEA-47DDC55EA8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52B550-A27D-D84D-A5EB-DA7565830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EC3444-8448-D24A-9B5D-B250614CB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6ADEE4-E847-3D48-B3B9-28E5FFB78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9A3F65-5264-0349-8431-46310ADD8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50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C6A72F-F058-F749-90F3-A0EF4C3C3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45E20C-11B0-D44E-9DD2-8ECFEEBCB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244F43-E4BB-004F-B192-5E0E79ECB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CC0150-2E2A-E14A-AD2B-099DFD67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F545F5-DEBB-2149-B6C1-01CDDA5D7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342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B420C10-B45E-D445-BF67-4D4D412C7A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B66A89-32EE-0F45-9D33-0CB49C739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5D1674-9265-EE48-A871-437D4EE4B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64A6F7-EE5E-2945-A5AA-9078D6A10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81C64F-CA34-F84D-900A-52FB74C8A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17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75603-2828-1641-9570-4BC0EE283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9647ED-F1CB-4345-8B68-E4B47718E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F49F5A-3608-C64D-8B5C-08E025FC1F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4BDA4-6D11-5446-9C15-A1F4ECE59161}" type="datetimeFigureOut">
              <a:rPr lang="ru-RU" smtClean="0"/>
              <a:t>22.06.2023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8F3937-0AC7-1E46-81DF-186655BB8A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FE1599-3610-9444-AF19-EB6FEBA8B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B3B53-B77E-7F4B-BA5D-E2EA1224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97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mbdoubelekech/13522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CB427F3-743C-BC4A-9214-C442730CB086}"/>
              </a:ext>
            </a:extLst>
          </p:cNvPr>
          <p:cNvGrpSpPr/>
          <p:nvPr/>
        </p:nvGrpSpPr>
        <p:grpSpPr>
          <a:xfrm>
            <a:off x="-931619" y="-937873"/>
            <a:ext cx="13354740" cy="8079193"/>
            <a:chOff x="-842219" y="-1221193"/>
            <a:chExt cx="13354740" cy="8079193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ECFEE118-A6DE-F646-B172-A96F3BD202DF}"/>
                </a:ext>
              </a:extLst>
            </p:cNvPr>
            <p:cNvGrpSpPr/>
            <p:nvPr/>
          </p:nvGrpSpPr>
          <p:grpSpPr>
            <a:xfrm>
              <a:off x="-842219" y="-1221193"/>
              <a:ext cx="13354740" cy="8079193"/>
              <a:chOff x="-842219" y="-1221193"/>
              <a:chExt cx="13354740" cy="8079193"/>
            </a:xfrm>
          </p:grpSpPr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973A343B-76CC-614D-B3CF-22FE8D120136}"/>
                  </a:ext>
                </a:extLst>
              </p:cNvPr>
              <p:cNvGrpSpPr/>
              <p:nvPr/>
            </p:nvGrpSpPr>
            <p:grpSpPr>
              <a:xfrm>
                <a:off x="-842219" y="-1221193"/>
                <a:ext cx="5632824" cy="8079193"/>
                <a:chOff x="-842219" y="-1221193"/>
                <a:chExt cx="5632824" cy="8079193"/>
              </a:xfrm>
            </p:grpSpPr>
            <p:sp>
              <p:nvSpPr>
                <p:cNvPr id="17" name="Прямоугольник 16">
                  <a:extLst>
                    <a:ext uri="{FF2B5EF4-FFF2-40B4-BE49-F238E27FC236}">
                      <a16:creationId xmlns:a16="http://schemas.microsoft.com/office/drawing/2014/main" id="{80B26F54-3A27-E249-9743-5CDB35F606A7}"/>
                    </a:ext>
                  </a:extLst>
                </p:cNvPr>
                <p:cNvSpPr/>
                <p:nvPr/>
              </p:nvSpPr>
              <p:spPr>
                <a:xfrm rot="1179405">
                  <a:off x="-842219" y="-1221193"/>
                  <a:ext cx="4185616" cy="7783077"/>
                </a:xfrm>
                <a:prstGeom prst="rect">
                  <a:avLst/>
                </a:prstGeom>
                <a:solidFill>
                  <a:srgbClr val="00A85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" name="Прямоугольный треугольник 14">
                  <a:extLst>
                    <a:ext uri="{FF2B5EF4-FFF2-40B4-BE49-F238E27FC236}">
                      <a16:creationId xmlns:a16="http://schemas.microsoft.com/office/drawing/2014/main" id="{792175BF-10D6-4841-B325-E88DD2A00230}"/>
                    </a:ext>
                  </a:extLst>
                </p:cNvPr>
                <p:cNvSpPr/>
                <p:nvPr/>
              </p:nvSpPr>
              <p:spPr>
                <a:xfrm>
                  <a:off x="0" y="4513006"/>
                  <a:ext cx="2934929" cy="2344994"/>
                </a:xfrm>
                <a:prstGeom prst="rtTriangl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Овал 18">
                  <a:extLst>
                    <a:ext uri="{FF2B5EF4-FFF2-40B4-BE49-F238E27FC236}">
                      <a16:creationId xmlns:a16="http://schemas.microsoft.com/office/drawing/2014/main" id="{B5DB0337-3A34-AE40-9199-348990F1511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55313" y="158314"/>
                  <a:ext cx="1735292" cy="17352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" name="Овал 19">
                  <a:extLst>
                    <a:ext uri="{FF2B5EF4-FFF2-40B4-BE49-F238E27FC236}">
                      <a16:creationId xmlns:a16="http://schemas.microsoft.com/office/drawing/2014/main" id="{D5519226-E00E-864F-91CD-F151E40AB0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40320" y="377151"/>
                  <a:ext cx="1190171" cy="1190171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1" name="Овал 20">
                  <a:extLst>
                    <a:ext uri="{FF2B5EF4-FFF2-40B4-BE49-F238E27FC236}">
                      <a16:creationId xmlns:a16="http://schemas.microsoft.com/office/drawing/2014/main" id="{2BE0BF3A-30F3-0F49-BFC8-037331AE2AF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4129" y="377151"/>
                  <a:ext cx="478874" cy="478874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Овал 21">
                  <a:extLst>
                    <a:ext uri="{FF2B5EF4-FFF2-40B4-BE49-F238E27FC236}">
                      <a16:creationId xmlns:a16="http://schemas.microsoft.com/office/drawing/2014/main" id="{EF4D1BBA-78A5-374D-AFAC-F3212EB7FBE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50244" y="687075"/>
                  <a:ext cx="570322" cy="57032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4" name="Овал 23">
                <a:extLst>
                  <a:ext uri="{FF2B5EF4-FFF2-40B4-BE49-F238E27FC236}">
                    <a16:creationId xmlns:a16="http://schemas.microsoft.com/office/drawing/2014/main" id="{4B810571-783B-9F41-B711-9ABDFC7030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316722" y="5420554"/>
                <a:ext cx="1195799" cy="1195799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3A624CE7-0530-4444-B7F8-E44C5DFD67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434409" y="5726092"/>
                <a:ext cx="661737" cy="661737"/>
              </a:xfrm>
              <a:prstGeom prst="ellipse">
                <a:avLst/>
              </a:prstGeom>
              <a:solidFill>
                <a:srgbClr val="EF41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2A87424-B622-8949-BA75-B2E08A9ECEEC}"/>
                </a:ext>
              </a:extLst>
            </p:cNvPr>
            <p:cNvSpPr txBox="1"/>
            <p:nvPr/>
          </p:nvSpPr>
          <p:spPr>
            <a:xfrm rot="17400901">
              <a:off x="-1803946" y="1971441"/>
              <a:ext cx="6762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cap="all" dirty="0">
                  <a:solidFill>
                    <a:schemeClr val="bg1"/>
                  </a:solidFill>
                </a:rPr>
                <a:t> Детский сад  «</a:t>
              </a:r>
              <a:r>
                <a:rPr lang="ru-RU" sz="2400" b="1" cap="all" dirty="0" err="1">
                  <a:solidFill>
                    <a:schemeClr val="bg1"/>
                  </a:solidFill>
                </a:rPr>
                <a:t>Бэлэкэч</a:t>
              </a:r>
              <a:r>
                <a:rPr lang="ru-RU" sz="2400" b="1" cap="all" dirty="0">
                  <a:solidFill>
                    <a:schemeClr val="bg1"/>
                  </a:solidFill>
                </a:rPr>
                <a:t>» </a:t>
              </a:r>
              <a:r>
                <a:rPr lang="ru-RU" sz="2400" b="1" cap="all" dirty="0" err="1">
                  <a:solidFill>
                    <a:schemeClr val="bg1"/>
                  </a:solidFill>
                </a:rPr>
                <a:t>альметьевск</a:t>
              </a:r>
              <a:endParaRPr lang="en-US" sz="2400" b="1" cap="all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7DC224D-1500-4E41-A68F-FE8290F68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3722" y="1006507"/>
            <a:ext cx="9144000" cy="3514831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br>
              <a:rPr lang="ru-RU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Circe" panose="020B0502020203020203" pitchFamily="34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3A624CE7-0530-4444-B7F8-E44C5DFD67A5}"/>
              </a:ext>
            </a:extLst>
          </p:cNvPr>
          <p:cNvSpPr>
            <a:spLocks noChangeAspect="1"/>
          </p:cNvSpPr>
          <p:nvPr/>
        </p:nvSpPr>
        <p:spPr>
          <a:xfrm>
            <a:off x="11227322" y="4644836"/>
            <a:ext cx="661737" cy="661737"/>
          </a:xfrm>
          <a:prstGeom prst="ellipse">
            <a:avLst/>
          </a:prstGeom>
          <a:solidFill>
            <a:srgbClr val="EF4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46484" y="2395763"/>
            <a:ext cx="1028198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/>
              <a:t>Профилактические мероприятия по ПДД  </a:t>
            </a:r>
          </a:p>
          <a:p>
            <a:pPr algn="ctr"/>
            <a:r>
              <a:rPr lang="ru-RU" sz="4400" dirty="0"/>
              <a:t>в МБДОУ  «Центр развития ребенка </a:t>
            </a:r>
          </a:p>
          <a:p>
            <a:pPr algn="ctr"/>
            <a:r>
              <a:rPr lang="ru-RU" sz="4400" dirty="0"/>
              <a:t>– детский сад №1 «</a:t>
            </a:r>
            <a:r>
              <a:rPr lang="ru-RU" sz="4400" dirty="0" err="1"/>
              <a:t>Бэлэкэч</a:t>
            </a:r>
            <a:r>
              <a:rPr lang="ru-RU" sz="4400" dirty="0"/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1042765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5189">
            <a:off x="5344525" y="1990279"/>
            <a:ext cx="2169702" cy="4116407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4205EEB-2362-3248-97D3-18E5D09C6276}"/>
              </a:ext>
            </a:extLst>
          </p:cNvPr>
          <p:cNvGrpSpPr/>
          <p:nvPr/>
        </p:nvGrpSpPr>
        <p:grpSpPr>
          <a:xfrm>
            <a:off x="0" y="-631712"/>
            <a:ext cx="13560842" cy="7783200"/>
            <a:chOff x="0" y="-631711"/>
            <a:chExt cx="13560842" cy="7783077"/>
          </a:xfrm>
        </p:grpSpPr>
        <p:sp>
          <p:nvSpPr>
            <p:cNvPr id="6" name="Прямоугольный треугольник 5">
              <a:extLst>
                <a:ext uri="{FF2B5EF4-FFF2-40B4-BE49-F238E27FC236}">
                  <a16:creationId xmlns:a16="http://schemas.microsoft.com/office/drawing/2014/main" id="{3A45A8FB-A835-F64D-BD32-0E4B00AB20C6}"/>
                </a:ext>
              </a:extLst>
            </p:cNvPr>
            <p:cNvSpPr/>
            <p:nvPr/>
          </p:nvSpPr>
          <p:spPr>
            <a:xfrm>
              <a:off x="0" y="4513006"/>
              <a:ext cx="2934929" cy="2344994"/>
            </a:xfrm>
            <a:prstGeom prst="rtTriangl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" panose="020B0502020203020203" pitchFamily="34" charset="0"/>
              </a:endParaRPr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B3BAA342-2B2B-B34A-98A3-6DB1F99100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561" y="4914432"/>
              <a:ext cx="954454" cy="95445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" panose="020B0502020203020203" pitchFamily="34" charset="0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2860255-FAD2-AD42-948F-48331978428C}"/>
                </a:ext>
              </a:extLst>
            </p:cNvPr>
            <p:cNvSpPr/>
            <p:nvPr/>
          </p:nvSpPr>
          <p:spPr>
            <a:xfrm rot="20816035">
              <a:off x="11077291" y="-631711"/>
              <a:ext cx="2483551" cy="7783077"/>
            </a:xfrm>
            <a:prstGeom prst="rect">
              <a:avLst/>
            </a:prstGeom>
            <a:solidFill>
              <a:srgbClr val="00A8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irce" panose="020B0502020203020203" pitchFamily="34" charset="0"/>
              </a:endParaRPr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109A18A9-52AC-A248-B317-CE7407ACA8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62041" y="287177"/>
              <a:ext cx="1190171" cy="11901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irce" panose="020B0502020203020203" pitchFamily="34" charset="0"/>
              </a:endParaRPr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70481E7D-C716-1645-B2F5-FC82325E96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71965" y="597101"/>
              <a:ext cx="570322" cy="57032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" panose="020B0502020203020203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E3FA76-CED6-6E4A-BD6E-0B7346366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5276" y="133487"/>
            <a:ext cx="10020717" cy="13576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 материал   на страничке руководителя ВК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https://vk.com/ramilyabadrtdinova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352306"/>
              </p:ext>
            </p:extLst>
          </p:nvPr>
        </p:nvGraphicFramePr>
        <p:xfrm>
          <a:off x="382060" y="2045917"/>
          <a:ext cx="4548911" cy="3861689"/>
        </p:xfrm>
        <a:graphic>
          <a:graphicData uri="http://schemas.openxmlformats.org/drawingml/2006/table">
            <a:tbl>
              <a:tblPr firstRow="1" firstCol="1" bandRow="1"/>
              <a:tblGrid>
                <a:gridCol w="4548911">
                  <a:extLst>
                    <a:ext uri="{9D8B030D-6E8A-4147-A177-3AD203B41FA5}">
                      <a16:colId xmlns:a16="http://schemas.microsoft.com/office/drawing/2014/main" val="3066567890"/>
                    </a:ext>
                  </a:extLst>
                </a:gridCol>
              </a:tblGrid>
              <a:tr h="2860135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Актуальное, новое, современное, авторское обсуждается творческой группой педагогов, готовится  для коллег видеоматериал и выставляется на страничку  руководителя. Воспитатели просматривают, изучают,  обсуждается в чате. Старшие воспитатели ведут контроль по применению материала. Данная форма именно для ускоренного применения  в работе. </a:t>
                      </a:r>
                      <a:endParaRPr lang="ru-RU" sz="2000" b="1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98257"/>
                  </a:ext>
                </a:extLst>
              </a:tr>
            </a:tbl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9426">
            <a:off x="8564487" y="874095"/>
            <a:ext cx="2381905" cy="449253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0513">
            <a:off x="7603363" y="3784565"/>
            <a:ext cx="1729317" cy="307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64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4205EEB-2362-3248-97D3-18E5D09C6276}"/>
              </a:ext>
            </a:extLst>
          </p:cNvPr>
          <p:cNvGrpSpPr/>
          <p:nvPr/>
        </p:nvGrpSpPr>
        <p:grpSpPr>
          <a:xfrm>
            <a:off x="0" y="-631712"/>
            <a:ext cx="13560842" cy="7783200"/>
            <a:chOff x="0" y="-631711"/>
            <a:chExt cx="13560842" cy="7783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2860255-FAD2-AD42-948F-48331978428C}"/>
                </a:ext>
              </a:extLst>
            </p:cNvPr>
            <p:cNvSpPr/>
            <p:nvPr/>
          </p:nvSpPr>
          <p:spPr>
            <a:xfrm rot="20816035">
              <a:off x="11077291" y="-631711"/>
              <a:ext cx="2483551" cy="7783077"/>
            </a:xfrm>
            <a:prstGeom prst="rect">
              <a:avLst/>
            </a:prstGeom>
            <a:solidFill>
              <a:srgbClr val="00A8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irce" panose="020B0502020203020203" pitchFamily="34" charset="0"/>
              </a:endParaRPr>
            </a:p>
          </p:txBody>
        </p:sp>
        <p:sp>
          <p:nvSpPr>
            <p:cNvPr id="6" name="Прямоугольный треугольник 5">
              <a:extLst>
                <a:ext uri="{FF2B5EF4-FFF2-40B4-BE49-F238E27FC236}">
                  <a16:creationId xmlns:a16="http://schemas.microsoft.com/office/drawing/2014/main" id="{3A45A8FB-A835-F64D-BD32-0E4B00AB20C6}"/>
                </a:ext>
              </a:extLst>
            </p:cNvPr>
            <p:cNvSpPr/>
            <p:nvPr/>
          </p:nvSpPr>
          <p:spPr>
            <a:xfrm>
              <a:off x="0" y="4513006"/>
              <a:ext cx="2934929" cy="2344994"/>
            </a:xfrm>
            <a:prstGeom prst="rtTriangl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" panose="020B0502020203020203" pitchFamily="34" charset="0"/>
              </a:endParaRPr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B3BAA342-2B2B-B34A-98A3-6DB1F99100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561" y="4914432"/>
              <a:ext cx="954454" cy="95445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" panose="020B0502020203020203" pitchFamily="34" charset="0"/>
              </a:endParaRPr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109A18A9-52AC-A248-B317-CE7407ACA8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62041" y="287177"/>
              <a:ext cx="1190171" cy="119017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irce" panose="020B0502020203020203" pitchFamily="34" charset="0"/>
              </a:endParaRPr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70481E7D-C716-1645-B2F5-FC82325E96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71965" y="597101"/>
              <a:ext cx="570322" cy="57032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" panose="020B0502020203020203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E3FA76-CED6-6E4A-BD6E-0B7346366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90" y="119690"/>
            <a:ext cx="6316370" cy="1582716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Коридорная   педагогика.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Холлы детского сада оформлены не только </a:t>
            </a:r>
            <a:b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эстетично, но и полезно</a:t>
            </a:r>
            <a:r>
              <a:rPr lang="ru-RU" sz="2000" b="1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2000" b="1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423" y="119690"/>
            <a:ext cx="5510643" cy="31705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27" y="1223892"/>
            <a:ext cx="6349989" cy="35239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15" y="4017015"/>
            <a:ext cx="4299161" cy="274947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191" y="3457736"/>
            <a:ext cx="4694702" cy="343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8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2860255-FAD2-AD42-948F-48331978428C}"/>
              </a:ext>
            </a:extLst>
          </p:cNvPr>
          <p:cNvSpPr/>
          <p:nvPr/>
        </p:nvSpPr>
        <p:spPr>
          <a:xfrm rot="739314">
            <a:off x="525832" y="-462600"/>
            <a:ext cx="2483551" cy="77832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irce" panose="020B0502020203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4623">
            <a:off x="1682361" y="2755407"/>
            <a:ext cx="5022670" cy="338503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CCACD1B-869F-7F48-89EB-DAD7DB1E1745}"/>
              </a:ext>
            </a:extLst>
          </p:cNvPr>
          <p:cNvSpPr>
            <a:spLocks noChangeAspect="1"/>
          </p:cNvSpPr>
          <p:nvPr/>
        </p:nvSpPr>
        <p:spPr>
          <a:xfrm rot="20166035">
            <a:off x="1752999" y="5698339"/>
            <a:ext cx="2880000" cy="2880000"/>
          </a:xfrm>
          <a:prstGeom prst="rect">
            <a:avLst/>
          </a:prstGeom>
          <a:solidFill>
            <a:srgbClr val="EF4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7220C865-12C7-304D-A004-68237E083527}"/>
              </a:ext>
            </a:extLst>
          </p:cNvPr>
          <p:cNvSpPr>
            <a:spLocks noGrp="1"/>
          </p:cNvSpPr>
          <p:nvPr/>
        </p:nvSpPr>
        <p:spPr>
          <a:xfrm>
            <a:off x="4011320" y="1572544"/>
            <a:ext cx="4169360" cy="3712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DE4B8E7-ACBA-8F40-A4AD-95A6E1D39EC2}"/>
              </a:ext>
            </a:extLst>
          </p:cNvPr>
          <p:cNvSpPr>
            <a:spLocks noChangeAspect="1"/>
          </p:cNvSpPr>
          <p:nvPr/>
        </p:nvSpPr>
        <p:spPr>
          <a:xfrm>
            <a:off x="2622678" y="-75822"/>
            <a:ext cx="570322" cy="57033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EC22FA6-1F7E-7240-A021-7834411FD78A}"/>
              </a:ext>
            </a:extLst>
          </p:cNvPr>
          <p:cNvSpPr>
            <a:spLocks noChangeAspect="1"/>
          </p:cNvSpPr>
          <p:nvPr/>
        </p:nvSpPr>
        <p:spPr>
          <a:xfrm>
            <a:off x="273284" y="5050145"/>
            <a:ext cx="570322" cy="570331"/>
          </a:xfrm>
          <a:prstGeom prst="ellipse">
            <a:avLst/>
          </a:prstGeom>
          <a:solidFill>
            <a:srgbClr val="EF4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9376" y="835509"/>
            <a:ext cx="62457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2016 года в феврале месяце в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Бэлэкэч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организовывается  Посвящение в пешеходы будущих первоклассников,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раздача СВЕ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Проходит в форме творческого шоу с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тимчир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вопрос-ответ, флэш-моб.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58" y="3889456"/>
            <a:ext cx="5171998" cy="28582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153" y="171820"/>
            <a:ext cx="5050379" cy="3539067"/>
          </a:xfrm>
          <a:prstGeom prst="rect">
            <a:avLst/>
          </a:prstGeom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BB15096A-4A12-B148-B0B5-19192D39B559}"/>
              </a:ext>
            </a:extLst>
          </p:cNvPr>
          <p:cNvSpPr>
            <a:spLocks noChangeAspect="1"/>
          </p:cNvSpPr>
          <p:nvPr/>
        </p:nvSpPr>
        <p:spPr>
          <a:xfrm>
            <a:off x="11305311" y="-159261"/>
            <a:ext cx="1190171" cy="119019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irce" panose="020B0502020203020203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4C4E5D5D-273A-A748-8054-F7FDAAA9176B}"/>
              </a:ext>
            </a:extLst>
          </p:cNvPr>
          <p:cNvGrpSpPr/>
          <p:nvPr/>
        </p:nvGrpSpPr>
        <p:grpSpPr>
          <a:xfrm rot="6714904" flipH="1">
            <a:off x="6866952" y="-3032566"/>
            <a:ext cx="2918242" cy="7522086"/>
            <a:chOff x="848274" y="-5816923"/>
            <a:chExt cx="2961165" cy="7522086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D1C6167D-0D4E-7047-B9FB-53FD49296F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54985" y="-5816923"/>
              <a:ext cx="954454" cy="95446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irce" panose="020B0502020203020203" pitchFamily="34" charset="0"/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F3271091-3DF5-EF45-AEF8-1A1B85E7ED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8274" y="1144611"/>
              <a:ext cx="560543" cy="560552"/>
            </a:xfrm>
            <a:prstGeom prst="ellipse">
              <a:avLst/>
            </a:prstGeom>
            <a:solidFill>
              <a:srgbClr val="EF41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" panose="020B0502020203020203" pitchFamily="34" charset="0"/>
              </a:endParaRPr>
            </a:p>
          </p:txBody>
        </p:sp>
      </p:grpSp>
      <p:sp>
        <p:nvSpPr>
          <p:cNvPr id="21" name="Овал 20">
            <a:extLst>
              <a:ext uri="{FF2B5EF4-FFF2-40B4-BE49-F238E27FC236}">
                <a16:creationId xmlns:a16="http://schemas.microsoft.com/office/drawing/2014/main" id="{6EC22FA6-1F7E-7240-A021-7834411FD78A}"/>
              </a:ext>
            </a:extLst>
          </p:cNvPr>
          <p:cNvSpPr>
            <a:spLocks noChangeAspect="1"/>
          </p:cNvSpPr>
          <p:nvPr/>
        </p:nvSpPr>
        <p:spPr>
          <a:xfrm>
            <a:off x="11468696" y="1282605"/>
            <a:ext cx="570322" cy="570331"/>
          </a:xfrm>
          <a:prstGeom prst="ellipse">
            <a:avLst/>
          </a:prstGeom>
          <a:solidFill>
            <a:srgbClr val="EF4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8DCF9B06-9AB8-1541-AA8A-2A878CBBC9CE}"/>
              </a:ext>
            </a:extLst>
          </p:cNvPr>
          <p:cNvSpPr>
            <a:spLocks noChangeAspect="1"/>
          </p:cNvSpPr>
          <p:nvPr/>
        </p:nvSpPr>
        <p:spPr>
          <a:xfrm>
            <a:off x="407548" y="3859955"/>
            <a:ext cx="1190171" cy="119019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irce" panose="020B0502020203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534" y="6129867"/>
            <a:ext cx="728133" cy="72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84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860255-FAD2-AD42-948F-48331978428C}"/>
              </a:ext>
            </a:extLst>
          </p:cNvPr>
          <p:cNvSpPr/>
          <p:nvPr/>
        </p:nvSpPr>
        <p:spPr>
          <a:xfrm rot="739314">
            <a:off x="9332731" y="-303874"/>
            <a:ext cx="2483551" cy="77832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irce" panose="020B0502020203020203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9787779" cy="5302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АКЦИИ по пропаганде БДД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166327"/>
            <a:ext cx="11168710" cy="4702661"/>
          </a:xfrm>
        </p:spPr>
        <p:txBody>
          <a:bodyPr/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«Цветы для автоледи!»                         «Письмо безопасности»            «Флешмоб дорожных знаков»</a:t>
            </a:r>
          </a:p>
          <a:p>
            <a:pPr algn="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«Пристегни ребенка!»         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</p:txBody>
      </p:sp>
      <p:sp>
        <p:nvSpPr>
          <p:cNvPr id="6" name="Прямоугольный треугольник 5">
            <a:extLst>
              <a:ext uri="{FF2B5EF4-FFF2-40B4-BE49-F238E27FC236}">
                <a16:creationId xmlns:a16="http://schemas.microsoft.com/office/drawing/2014/main" id="{3A45A8FB-A835-F64D-BD32-0E4B00AB20C6}"/>
              </a:ext>
            </a:extLst>
          </p:cNvPr>
          <p:cNvSpPr/>
          <p:nvPr/>
        </p:nvSpPr>
        <p:spPr>
          <a:xfrm rot="5400000">
            <a:off x="-294949" y="294949"/>
            <a:ext cx="2934929" cy="2345031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3BAA342-2B2B-B34A-98A3-6DB1F99100B8}"/>
              </a:ext>
            </a:extLst>
          </p:cNvPr>
          <p:cNvSpPr>
            <a:spLocks noChangeAspect="1"/>
          </p:cNvSpPr>
          <p:nvPr/>
        </p:nvSpPr>
        <p:spPr>
          <a:xfrm>
            <a:off x="-114667" y="5588310"/>
            <a:ext cx="954454" cy="954469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C7BFA88-C8CC-BD4B-AC27-78CBBC62C6EB}"/>
              </a:ext>
            </a:extLst>
          </p:cNvPr>
          <p:cNvSpPr>
            <a:spLocks noChangeAspect="1"/>
          </p:cNvSpPr>
          <p:nvPr/>
        </p:nvSpPr>
        <p:spPr>
          <a:xfrm>
            <a:off x="559516" y="6470590"/>
            <a:ext cx="560543" cy="560552"/>
          </a:xfrm>
          <a:prstGeom prst="ellipse">
            <a:avLst/>
          </a:prstGeom>
          <a:solidFill>
            <a:srgbClr val="EF4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4D53A7-6DAB-E9CE-D329-557622ADB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228" y="1407102"/>
            <a:ext cx="2695864" cy="2021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C82B30-965B-54C7-9EB2-E5549CE3C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20" y="3628572"/>
            <a:ext cx="3376743" cy="2148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DA58A7-56E4-27C8-89AC-609BE5D16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0727" y="1407102"/>
            <a:ext cx="1098291" cy="2440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4B8CCA0-9BDB-FD39-ABDE-8CC0B799BE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56" r="30795"/>
          <a:stretch/>
        </p:blipFill>
        <p:spPr>
          <a:xfrm>
            <a:off x="5998989" y="1568400"/>
            <a:ext cx="1259633" cy="2118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17B299-787A-3B57-004C-19F0E4823A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877415" y="3588952"/>
            <a:ext cx="2148374" cy="2864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110158-588F-A402-B5A4-2CC2F3322F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0561" y="1536601"/>
            <a:ext cx="3599330" cy="2699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7F7C032-E919-D252-48EA-0930DAF9AC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5830" y="4606372"/>
            <a:ext cx="3269648" cy="1936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422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756" y="110846"/>
            <a:ext cx="3770488" cy="2120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Рисунок 2">
            <a:extLst>
              <a:ext uri="{FF2B5EF4-FFF2-40B4-BE49-F238E27FC236}">
                <a16:creationId xmlns:a16="http://schemas.microsoft.com/office/drawing/2014/main" id="{7220C865-12C7-304D-A004-68237E083527}"/>
              </a:ext>
            </a:extLst>
          </p:cNvPr>
          <p:cNvSpPr>
            <a:spLocks noGrp="1"/>
          </p:cNvSpPr>
          <p:nvPr/>
        </p:nvSpPr>
        <p:spPr>
          <a:xfrm>
            <a:off x="4011320" y="1572544"/>
            <a:ext cx="4169360" cy="3712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CCACD1B-869F-7F48-89EB-DAD7DB1E1745}"/>
              </a:ext>
            </a:extLst>
          </p:cNvPr>
          <p:cNvSpPr>
            <a:spLocks noChangeAspect="1"/>
          </p:cNvSpPr>
          <p:nvPr/>
        </p:nvSpPr>
        <p:spPr>
          <a:xfrm rot="20166035">
            <a:off x="8832033" y="459922"/>
            <a:ext cx="2880000" cy="2880000"/>
          </a:xfrm>
          <a:prstGeom prst="rect">
            <a:avLst/>
          </a:prstGeom>
          <a:solidFill>
            <a:srgbClr val="EF4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282C5A-6787-DC46-925D-FEC3AB64C835}"/>
              </a:ext>
            </a:extLst>
          </p:cNvPr>
          <p:cNvSpPr>
            <a:spLocks noChangeAspect="1"/>
          </p:cNvSpPr>
          <p:nvPr/>
        </p:nvSpPr>
        <p:spPr>
          <a:xfrm rot="1032725">
            <a:off x="361620" y="3190435"/>
            <a:ext cx="2880000" cy="288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4C4E5D5D-273A-A748-8054-F7FDAAA9176B}"/>
              </a:ext>
            </a:extLst>
          </p:cNvPr>
          <p:cNvGrpSpPr/>
          <p:nvPr/>
        </p:nvGrpSpPr>
        <p:grpSpPr>
          <a:xfrm rot="6714904" flipH="1">
            <a:off x="2691402" y="5285755"/>
            <a:ext cx="1216828" cy="1442832"/>
            <a:chOff x="174091" y="262331"/>
            <a:chExt cx="1234726" cy="1442832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D1C6167D-0D4E-7047-B9FB-53FD49296F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4091" y="262331"/>
              <a:ext cx="954454" cy="95446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irce" panose="020B0502020203020203" pitchFamily="34" charset="0"/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F3271091-3DF5-EF45-AEF8-1A1B85E7ED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8274" y="1144611"/>
              <a:ext cx="560543" cy="560552"/>
            </a:xfrm>
            <a:prstGeom prst="ellipse">
              <a:avLst/>
            </a:prstGeom>
            <a:solidFill>
              <a:srgbClr val="EF41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" panose="020B0502020203020203" pitchFamily="34" charset="0"/>
              </a:endParaRPr>
            </a:p>
          </p:txBody>
        </p:sp>
      </p:grpSp>
      <p:sp>
        <p:nvSpPr>
          <p:cNvPr id="16" name="Овал 15">
            <a:extLst>
              <a:ext uri="{FF2B5EF4-FFF2-40B4-BE49-F238E27FC236}">
                <a16:creationId xmlns:a16="http://schemas.microsoft.com/office/drawing/2014/main" id="{BB15096A-4A12-B148-B0B5-19192D39B559}"/>
              </a:ext>
            </a:extLst>
          </p:cNvPr>
          <p:cNvSpPr>
            <a:spLocks noChangeAspect="1"/>
          </p:cNvSpPr>
          <p:nvPr/>
        </p:nvSpPr>
        <p:spPr>
          <a:xfrm>
            <a:off x="9593053" y="847735"/>
            <a:ext cx="1190171" cy="119019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irce" panose="020B0502020203020203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DE4B8E7-ACBA-8F40-A4AD-95A6E1D39EC2}"/>
              </a:ext>
            </a:extLst>
          </p:cNvPr>
          <p:cNvSpPr>
            <a:spLocks noChangeAspect="1"/>
          </p:cNvSpPr>
          <p:nvPr/>
        </p:nvSpPr>
        <p:spPr>
          <a:xfrm>
            <a:off x="9902978" y="562570"/>
            <a:ext cx="570322" cy="57033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8DCF9B06-9AB8-1541-AA8A-2A878CBBC9CE}"/>
              </a:ext>
            </a:extLst>
          </p:cNvPr>
          <p:cNvSpPr>
            <a:spLocks noChangeAspect="1"/>
          </p:cNvSpPr>
          <p:nvPr/>
        </p:nvSpPr>
        <p:spPr>
          <a:xfrm>
            <a:off x="336582" y="4690362"/>
            <a:ext cx="1190171" cy="119019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irce" panose="020B0502020203020203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EC22FA6-1F7E-7240-A021-7834411FD78A}"/>
              </a:ext>
            </a:extLst>
          </p:cNvPr>
          <p:cNvSpPr>
            <a:spLocks noChangeAspect="1"/>
          </p:cNvSpPr>
          <p:nvPr/>
        </p:nvSpPr>
        <p:spPr>
          <a:xfrm>
            <a:off x="646506" y="5000290"/>
            <a:ext cx="570322" cy="570331"/>
          </a:xfrm>
          <a:prstGeom prst="ellipse">
            <a:avLst/>
          </a:prstGeom>
          <a:solidFill>
            <a:srgbClr val="EF4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F282C5A-6787-DC46-925D-FEC3AB64C835}"/>
              </a:ext>
            </a:extLst>
          </p:cNvPr>
          <p:cNvSpPr>
            <a:spLocks noChangeAspect="1"/>
          </p:cNvSpPr>
          <p:nvPr/>
        </p:nvSpPr>
        <p:spPr>
          <a:xfrm rot="1032725">
            <a:off x="290225" y="3190436"/>
            <a:ext cx="2880000" cy="288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195409" y="1171296"/>
            <a:ext cx="700267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Весну 2023 года начали с новой формы деятельности с детьми – «Дворовые игры». Приглашаем поиграть  воспитанников ДОУ, находящихся по соседству. 05.04.2023 года первая игра, пробная. Детям понравится расширим территорию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взаоимоигр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7072">
            <a:off x="8917385" y="4367388"/>
            <a:ext cx="3111831" cy="2333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C4E5D5D-273A-A748-8054-F7FDAAA9176B}"/>
              </a:ext>
            </a:extLst>
          </p:cNvPr>
          <p:cNvGrpSpPr/>
          <p:nvPr/>
        </p:nvGrpSpPr>
        <p:grpSpPr>
          <a:xfrm rot="6714904" flipH="1">
            <a:off x="2620007" y="5285756"/>
            <a:ext cx="1216828" cy="1442832"/>
            <a:chOff x="174091" y="262331"/>
            <a:chExt cx="1234726" cy="1442832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D1C6167D-0D4E-7047-B9FB-53FD49296F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4091" y="262331"/>
              <a:ext cx="954454" cy="95446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irce" panose="020B0502020203020203" pitchFamily="34" charset="0"/>
              </a:endParaRPr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F3271091-3DF5-EF45-AEF8-1A1B85E7ED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8274" y="1144611"/>
              <a:ext cx="560543" cy="560552"/>
            </a:xfrm>
            <a:prstGeom prst="ellipse">
              <a:avLst/>
            </a:prstGeom>
            <a:solidFill>
              <a:srgbClr val="EF41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" panose="020B0502020203020203" pitchFamily="34" charset="0"/>
              </a:endParaRPr>
            </a:p>
          </p:txBody>
        </p:sp>
      </p:grpSp>
      <p:sp>
        <p:nvSpPr>
          <p:cNvPr id="24" name="Овал 23">
            <a:extLst>
              <a:ext uri="{FF2B5EF4-FFF2-40B4-BE49-F238E27FC236}">
                <a16:creationId xmlns:a16="http://schemas.microsoft.com/office/drawing/2014/main" id="{8DCF9B06-9AB8-1541-AA8A-2A878CBBC9CE}"/>
              </a:ext>
            </a:extLst>
          </p:cNvPr>
          <p:cNvSpPr>
            <a:spLocks noChangeAspect="1"/>
          </p:cNvSpPr>
          <p:nvPr/>
        </p:nvSpPr>
        <p:spPr>
          <a:xfrm>
            <a:off x="265187" y="4690363"/>
            <a:ext cx="1190171" cy="119019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irce" panose="020B0502020203020203" pitchFamily="34" charset="0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6EC22FA6-1F7E-7240-A021-7834411FD78A}"/>
              </a:ext>
            </a:extLst>
          </p:cNvPr>
          <p:cNvSpPr>
            <a:spLocks noChangeAspect="1"/>
          </p:cNvSpPr>
          <p:nvPr/>
        </p:nvSpPr>
        <p:spPr>
          <a:xfrm>
            <a:off x="575111" y="5000291"/>
            <a:ext cx="570322" cy="570331"/>
          </a:xfrm>
          <a:prstGeom prst="ellipse">
            <a:avLst/>
          </a:prstGeom>
          <a:solidFill>
            <a:srgbClr val="EF4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9016">
            <a:off x="-135104" y="140961"/>
            <a:ext cx="2813175" cy="15824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280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248356"/>
            <a:ext cx="3932237" cy="1809044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CB427F3-743C-BC4A-9214-C442730CB086}"/>
              </a:ext>
            </a:extLst>
          </p:cNvPr>
          <p:cNvGrpSpPr/>
          <p:nvPr/>
        </p:nvGrpSpPr>
        <p:grpSpPr>
          <a:xfrm>
            <a:off x="-931620" y="-937873"/>
            <a:ext cx="13654197" cy="8079193"/>
            <a:chOff x="-842219" y="-1221193"/>
            <a:chExt cx="13354740" cy="8079193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ECFEE118-A6DE-F646-B172-A96F3BD202DF}"/>
                </a:ext>
              </a:extLst>
            </p:cNvPr>
            <p:cNvGrpSpPr/>
            <p:nvPr/>
          </p:nvGrpSpPr>
          <p:grpSpPr>
            <a:xfrm>
              <a:off x="-842219" y="-1221193"/>
              <a:ext cx="13354740" cy="8079193"/>
              <a:chOff x="-842219" y="-1221193"/>
              <a:chExt cx="13354740" cy="8079193"/>
            </a:xfrm>
          </p:grpSpPr>
          <p:grpSp>
            <p:nvGrpSpPr>
              <p:cNvPr id="10" name="Группа 9">
                <a:extLst>
                  <a:ext uri="{FF2B5EF4-FFF2-40B4-BE49-F238E27FC236}">
                    <a16:creationId xmlns:a16="http://schemas.microsoft.com/office/drawing/2014/main" id="{973A343B-76CC-614D-B3CF-22FE8D120136}"/>
                  </a:ext>
                </a:extLst>
              </p:cNvPr>
              <p:cNvGrpSpPr/>
              <p:nvPr/>
            </p:nvGrpSpPr>
            <p:grpSpPr>
              <a:xfrm>
                <a:off x="-842219" y="-1221193"/>
                <a:ext cx="5632824" cy="8079193"/>
                <a:chOff x="-842219" y="-1221193"/>
                <a:chExt cx="5632824" cy="8079193"/>
              </a:xfrm>
            </p:grpSpPr>
            <p:sp>
              <p:nvSpPr>
                <p:cNvPr id="13" name="Прямоугольник 12">
                  <a:extLst>
                    <a:ext uri="{FF2B5EF4-FFF2-40B4-BE49-F238E27FC236}">
                      <a16:creationId xmlns:a16="http://schemas.microsoft.com/office/drawing/2014/main" id="{80B26F54-3A27-E249-9743-5CDB35F606A7}"/>
                    </a:ext>
                  </a:extLst>
                </p:cNvPr>
                <p:cNvSpPr/>
                <p:nvPr/>
              </p:nvSpPr>
              <p:spPr>
                <a:xfrm rot="1179405">
                  <a:off x="-842219" y="-1221193"/>
                  <a:ext cx="4185616" cy="7783077"/>
                </a:xfrm>
                <a:prstGeom prst="rect">
                  <a:avLst/>
                </a:prstGeom>
                <a:solidFill>
                  <a:srgbClr val="00A85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" name="Прямоугольный треугольник 13">
                  <a:extLst>
                    <a:ext uri="{FF2B5EF4-FFF2-40B4-BE49-F238E27FC236}">
                      <a16:creationId xmlns:a16="http://schemas.microsoft.com/office/drawing/2014/main" id="{792175BF-10D6-4841-B325-E88DD2A00230}"/>
                    </a:ext>
                  </a:extLst>
                </p:cNvPr>
                <p:cNvSpPr/>
                <p:nvPr/>
              </p:nvSpPr>
              <p:spPr>
                <a:xfrm>
                  <a:off x="0" y="4513006"/>
                  <a:ext cx="2934929" cy="2344994"/>
                </a:xfrm>
                <a:prstGeom prst="rtTriangl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" name="Овал 14">
                  <a:extLst>
                    <a:ext uri="{FF2B5EF4-FFF2-40B4-BE49-F238E27FC236}">
                      <a16:creationId xmlns:a16="http://schemas.microsoft.com/office/drawing/2014/main" id="{B5DB0337-3A34-AE40-9199-348990F1511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55313" y="158314"/>
                  <a:ext cx="1735292" cy="17352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Овал 15">
                  <a:extLst>
                    <a:ext uri="{FF2B5EF4-FFF2-40B4-BE49-F238E27FC236}">
                      <a16:creationId xmlns:a16="http://schemas.microsoft.com/office/drawing/2014/main" id="{D5519226-E00E-864F-91CD-F151E40AB0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40320" y="377151"/>
                  <a:ext cx="1190171" cy="1190171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" name="Овал 16">
                  <a:extLst>
                    <a:ext uri="{FF2B5EF4-FFF2-40B4-BE49-F238E27FC236}">
                      <a16:creationId xmlns:a16="http://schemas.microsoft.com/office/drawing/2014/main" id="{2BE0BF3A-30F3-0F49-BFC8-037331AE2AF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4129" y="377151"/>
                  <a:ext cx="478874" cy="478874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" name="Овал 17">
                  <a:extLst>
                    <a:ext uri="{FF2B5EF4-FFF2-40B4-BE49-F238E27FC236}">
                      <a16:creationId xmlns:a16="http://schemas.microsoft.com/office/drawing/2014/main" id="{EF4D1BBA-78A5-374D-AFAC-F3212EB7FBE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50244" y="687075"/>
                  <a:ext cx="570322" cy="57032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1" name="Овал 10">
                <a:extLst>
                  <a:ext uri="{FF2B5EF4-FFF2-40B4-BE49-F238E27FC236}">
                    <a16:creationId xmlns:a16="http://schemas.microsoft.com/office/drawing/2014/main" id="{4B810571-783B-9F41-B711-9ABDFC7030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316722" y="5420554"/>
                <a:ext cx="1195799" cy="1195799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3A624CE7-0530-4444-B7F8-E44C5DFD67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434409" y="5726092"/>
                <a:ext cx="661737" cy="661737"/>
              </a:xfrm>
              <a:prstGeom prst="ellipse">
                <a:avLst/>
              </a:prstGeom>
              <a:solidFill>
                <a:srgbClr val="EF41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A87424-B622-8949-BA75-B2E08A9ECEEC}"/>
                </a:ext>
              </a:extLst>
            </p:cNvPr>
            <p:cNvSpPr txBox="1"/>
            <p:nvPr/>
          </p:nvSpPr>
          <p:spPr>
            <a:xfrm rot="17400901">
              <a:off x="-1803946" y="1971441"/>
              <a:ext cx="6762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400" b="1" cap="all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86044" y="327378"/>
            <a:ext cx="3544712" cy="5641445"/>
          </a:xfrm>
        </p:spPr>
        <p:txBody>
          <a:bodyPr>
            <a:normAutofit fontScale="70000" lnSpcReduction="20000"/>
          </a:bodyPr>
          <a:lstStyle/>
          <a:p>
            <a:pPr algn="r">
              <a:lnSpc>
                <a:spcPct val="120000"/>
              </a:lnSpc>
            </a:pP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Интересная </a:t>
            </a: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-игра </a:t>
            </a:r>
          </a:p>
          <a:p>
            <a:pPr algn="r">
              <a:lnSpc>
                <a:spcPct val="120000"/>
              </a:lnSpc>
            </a:pP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" Безопасная дорога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" объединила нас с соседями. В игре принимали участие воспитанники подготовительные групп детского сада Бэлэкэч и гости, воспитанники подготовительные групп детских садов №2, №35 города Альметьевск. В процессе игры команды двигались по этапам, следуя плану карты. Так общаясь друг с другом, преодолевая препятствия на пути, игроки достигли намеченной цели. Все участники игры получили массу положительных эмоций, закрепили знания БДД.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01" y="115760"/>
            <a:ext cx="4407631" cy="33057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2259816"/>
            <a:ext cx="3893815" cy="29203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91" y="4049450"/>
            <a:ext cx="3682628" cy="27619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4293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9508"/>
            <a:ext cx="12948228" cy="925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448" y="623455"/>
            <a:ext cx="4414578" cy="5245533"/>
          </a:xfrm>
        </p:spPr>
        <p:txBody>
          <a:bodyPr>
            <a:normAutofit/>
          </a:bodyPr>
          <a:lstStyle/>
          <a:p>
            <a:endParaRPr lang="tt-RU" sz="36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3600" b="1" i="1" dirty="0">
                <a:latin typeface="Times New Roman" pitchFamily="18" charset="0"/>
                <a:cs typeface="Times New Roman" pitchFamily="18" charset="0"/>
              </a:rPr>
              <a:t>Конкурс рэповской песни по безопасности дорожного движения </a:t>
            </a:r>
            <a:r>
              <a:rPr lang="tt-RU" sz="3600" b="1" i="1">
                <a:latin typeface="Times New Roman" pitchFamily="18" charset="0"/>
                <a:cs typeface="Times New Roman" pitchFamily="18" charset="0"/>
              </a:rPr>
              <a:t>среди родителей.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308" y="86141"/>
            <a:ext cx="2212081" cy="48078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473" y="157943"/>
            <a:ext cx="3695700" cy="2523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698" y="1754582"/>
            <a:ext cx="2134395" cy="4589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89" y="3034145"/>
            <a:ext cx="3149225" cy="31337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7389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65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Конкурс среди родителей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бизибордов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«Лабиринты безопасности»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Папы совместно с детьми очень постарались изготовили поучительные поделки-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бизиборды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«Лабиринты безопасности».  Игровое пособие «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Бизиборд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» способствует развитию моторики, памяти, внимания, речи, воображения и пространственного мышления у детей  дошкольного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возраста.Пособие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многофункционально: возможно использование множества вариантов заданий. С помощью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бизиборда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можно сделать процесс знакомства с правилами дорожного движения доступным, интересным и увлекательным для детей раннего возраста.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964267"/>
            <a:ext cx="3932237" cy="3904721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9219" name="Picture 3" descr="C:\Users\user\Desktop\выпустить\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822" y="3070578"/>
            <a:ext cx="2867377" cy="21505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8" y="1854197"/>
            <a:ext cx="2743201" cy="2057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8" y="4447823"/>
            <a:ext cx="2867379" cy="21505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54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763"/>
            <a:ext cx="12187237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Активное участие родителей воспитанников в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челенджах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, а также в съемках видео-призывов по БДД не осталось в сторонке.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7000" y="2566268"/>
            <a:ext cx="11836400" cy="3302720"/>
          </a:xfrm>
        </p:spPr>
        <p:txBody>
          <a:bodyPr numCol="2">
            <a:normAutofit/>
          </a:bodyPr>
          <a:lstStyle/>
          <a:p>
            <a:pPr algn="just"/>
            <a:r>
              <a:rPr lang="ru-RU" dirty="0"/>
              <a:t>                                                                                                                    </a:t>
            </a:r>
            <a:r>
              <a:rPr lang="en-US" dirty="0"/>
              <a:t>              </a:t>
            </a:r>
            <a:r>
              <a:rPr lang="ru-RU" dirty="0"/>
              <a:t>                       </a:t>
            </a:r>
            <a:r>
              <a:rPr lang="en-US" dirty="0"/>
              <a:t>                         </a:t>
            </a:r>
          </a:p>
          <a:p>
            <a:pPr algn="just"/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Челендж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   #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папамаманеспеширебенкапрестегни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b="1" i="1" dirty="0"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tt-RU" b="1" i="1" dirty="0">
                <a:latin typeface="Times New Roman" pitchFamily="18" charset="0"/>
                <a:cs typeface="Times New Roman" pitchFamily="18" charset="0"/>
                <a:hlinkClick r:id="rId3"/>
              </a:rPr>
              <a:t>://</a:t>
            </a:r>
            <a:r>
              <a:rPr lang="en-US" b="1" i="1" dirty="0">
                <a:latin typeface="Times New Roman" pitchFamily="18" charset="0"/>
                <a:cs typeface="Times New Roman" pitchFamily="18" charset="0"/>
                <a:hlinkClick r:id="rId3"/>
              </a:rPr>
              <a:t>t.me/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  <a:hlinkClick r:id="rId3"/>
              </a:rPr>
              <a:t>mbdoubelekech</a:t>
            </a:r>
            <a:r>
              <a:rPr lang="en-US" b="1" i="1" dirty="0">
                <a:latin typeface="Times New Roman" pitchFamily="18" charset="0"/>
                <a:cs typeface="Times New Roman" pitchFamily="18" charset="0"/>
                <a:hlinkClick r:id="rId3"/>
              </a:rPr>
              <a:t>/13522</a:t>
            </a:r>
            <a:endParaRPr lang="en-US" dirty="0"/>
          </a:p>
          <a:p>
            <a:pPr algn="ctr"/>
            <a:endParaRPr lang="en-US" dirty="0"/>
          </a:p>
          <a:p>
            <a:r>
              <a:rPr lang="en-US" dirty="0"/>
              <a:t>             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Челендж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папамаманеспеширебенкапрестегни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tt-RU" b="1" i="1" dirty="0"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t.me/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mbdoubelekech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/13575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733" y="688084"/>
            <a:ext cx="2926292" cy="38089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534" y="3256068"/>
            <a:ext cx="2785534" cy="32378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7877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2021" id="{8D56FB05-485A-B445-A7A2-6C8929CCCFB6}" vid="{2647E345-B74C-8547-AFD9-147D10B4017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604</TotalTime>
  <Words>410</Words>
  <Application>Microsoft Office PowerPoint</Application>
  <PresentationFormat>Широкоэкранный</PresentationFormat>
  <Paragraphs>42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Circe</vt:lpstr>
      <vt:lpstr>Times New Roman</vt:lpstr>
      <vt:lpstr>Тема Office</vt:lpstr>
      <vt:lpstr>    </vt:lpstr>
      <vt:lpstr>Экспресс материал   на страничке руководителя ВК  https://vk.com/ramilyabadrtdinova </vt:lpstr>
      <vt:lpstr>Коридорная   педагогика. Холлы детского сада оформлены не только  эстетично, но и полезно. </vt:lpstr>
      <vt:lpstr>Презентация PowerPoint</vt:lpstr>
      <vt:lpstr>АКЦИИ по пропаганде БДД</vt:lpstr>
      <vt:lpstr>Презентация PowerPoint</vt:lpstr>
      <vt:lpstr>Презентация PowerPoint</vt:lpstr>
      <vt:lpstr>Презентация PowerPoint</vt:lpstr>
      <vt:lpstr>Конкурс среди родителей бизибордов «Лабиринты безопасности»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User</cp:lastModifiedBy>
  <cp:revision>67</cp:revision>
  <dcterms:created xsi:type="dcterms:W3CDTF">2023-02-09T08:27:13Z</dcterms:created>
  <dcterms:modified xsi:type="dcterms:W3CDTF">2023-06-22T12:11:22Z</dcterms:modified>
</cp:coreProperties>
</file>